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BD827-EB36-4B53-9F40-8DB207AFF2C5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B6B9C-2593-4845-9CC4-31F569C8F6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СЕЛЬСКОЕ ХОЗЯЙСТВО И МАШИНОСТРОЕНИЕ: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БИЗНЕС ИЛИ БЛАГОТВОРИТЕЛЬНОСТЬ?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/>
              <a:t>		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 smtClean="0"/>
              <a:t>			</a:t>
            </a:r>
            <a:r>
              <a:rPr lang="ru-RU" b="1" dirty="0" smtClean="0"/>
              <a:t>«</a:t>
            </a:r>
            <a:r>
              <a:rPr lang="ru-RU" b="1" dirty="0"/>
              <a:t>Чтобы продать что-нибудь ненужное, надо сначала купить что-нибудь ненужное, а у нас денег нет!»</a:t>
            </a:r>
          </a:p>
          <a:p>
            <a:pPr>
              <a:buNone/>
            </a:pPr>
            <a:r>
              <a:rPr lang="ru-RU" dirty="0"/>
              <a:t>                                                           </a:t>
            </a:r>
            <a:r>
              <a:rPr lang="ru-RU" dirty="0" smtClean="0"/>
              <a:t>		 				Дядя Федор </a:t>
            </a:r>
          </a:p>
          <a:p>
            <a:pPr>
              <a:buNone/>
            </a:pPr>
            <a:r>
              <a:rPr lang="ru-RU" dirty="0" smtClean="0"/>
              <a:t>							Эдуард </a:t>
            </a:r>
            <a:r>
              <a:rPr lang="ru-RU" dirty="0"/>
              <a:t>Успенский, «Трое из </a:t>
            </a:r>
            <a:r>
              <a:rPr lang="ru-RU" dirty="0" err="1"/>
              <a:t>Простоквашино</a:t>
            </a:r>
            <a:r>
              <a:rPr lang="ru-RU" dirty="0"/>
              <a:t>»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sz="4300" b="1" dirty="0" smtClean="0"/>
              <a:t>Промышленность</a:t>
            </a:r>
          </a:p>
          <a:p>
            <a:pPr>
              <a:buNone/>
            </a:pPr>
            <a:endParaRPr lang="ru-RU" sz="4300" dirty="0"/>
          </a:p>
          <a:p>
            <a:pPr>
              <a:buNone/>
            </a:pPr>
            <a:r>
              <a:rPr lang="ru-RU" sz="3400" dirty="0"/>
              <a:t>Стоимость бизнеса обратно пропорциональна стоимости заемного капитала.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3400" dirty="0" smtClean="0"/>
              <a:t>Сегодня </a:t>
            </a:r>
            <a:r>
              <a:rPr lang="ru-RU" sz="3400" dirty="0"/>
              <a:t>при стоимости капитала 15% годовых ликвидационная стоимость компании превышает стоимость бизнеса – например судьба ОАО </a:t>
            </a:r>
            <a:r>
              <a:rPr lang="ru-RU" sz="3400" dirty="0" smtClean="0"/>
              <a:t> «</a:t>
            </a:r>
            <a:r>
              <a:rPr lang="ru-RU" sz="3400" dirty="0"/>
              <a:t>КЗК</a:t>
            </a:r>
            <a:r>
              <a:rPr lang="ru-RU" sz="3400" dirty="0" smtClean="0"/>
              <a:t>»,ОАО </a:t>
            </a:r>
            <a:r>
              <a:rPr lang="ru-RU" sz="3400" dirty="0"/>
              <a:t>«</a:t>
            </a:r>
            <a:r>
              <a:rPr lang="ru-RU" sz="3400" dirty="0" err="1"/>
              <a:t>Сибсельмаш</a:t>
            </a:r>
            <a:r>
              <a:rPr lang="ru-RU" sz="3400" dirty="0" smtClean="0"/>
              <a:t>».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400" dirty="0"/>
              <a:t>«</a:t>
            </a:r>
            <a:r>
              <a:rPr lang="ru-RU" sz="3400" dirty="0" err="1"/>
              <a:t>Воронежсельмаш</a:t>
            </a:r>
            <a:r>
              <a:rPr lang="ru-RU" sz="3400" dirty="0"/>
              <a:t>»: </a:t>
            </a:r>
          </a:p>
          <a:p>
            <a:pPr>
              <a:buNone/>
            </a:pPr>
            <a:r>
              <a:rPr lang="ru-RU" sz="3400" dirty="0" smtClean="0"/>
              <a:t>	инвестиции </a:t>
            </a:r>
            <a:r>
              <a:rPr lang="ru-RU" sz="3400" dirty="0"/>
              <a:t>– более 1 </a:t>
            </a:r>
            <a:r>
              <a:rPr lang="ru-RU" sz="3400" dirty="0" err="1"/>
              <a:t>млрд</a:t>
            </a:r>
            <a:r>
              <a:rPr lang="ru-RU" sz="3400" dirty="0"/>
              <a:t> </a:t>
            </a:r>
            <a:r>
              <a:rPr lang="ru-RU" sz="3400" dirty="0" err="1"/>
              <a:t>руб</a:t>
            </a:r>
            <a:r>
              <a:rPr lang="ru-RU" sz="3400" dirty="0"/>
              <a:t>, объем реализации – 400 млн. Чтобы окупить амортизацию и стоимость капитала маржинальная доходность должна превышать 300%.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John </a:t>
            </a:r>
            <a:r>
              <a:rPr lang="en-US" dirty="0"/>
              <a:t>Deere Agriculture and turf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2012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Net Sales</a:t>
            </a:r>
            <a:r>
              <a:rPr lang="ru-RU" dirty="0" smtClean="0"/>
              <a:t>                    </a:t>
            </a:r>
            <a:r>
              <a:rPr lang="en-US" dirty="0" smtClean="0"/>
              <a:t>27123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Operation Profit</a:t>
            </a:r>
            <a:r>
              <a:rPr lang="ru-RU" dirty="0" smtClean="0"/>
              <a:t>         </a:t>
            </a:r>
            <a:r>
              <a:rPr lang="en-US" dirty="0" smtClean="0"/>
              <a:t>3921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Average Assets</a:t>
            </a:r>
            <a:r>
              <a:rPr lang="ru-RU" dirty="0" smtClean="0"/>
              <a:t>         </a:t>
            </a:r>
            <a:r>
              <a:rPr lang="en-US" dirty="0" smtClean="0"/>
              <a:t>11564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SVA</a:t>
            </a:r>
            <a:r>
              <a:rPr lang="ru-RU" dirty="0" smtClean="0"/>
              <a:t>                               </a:t>
            </a:r>
            <a:r>
              <a:rPr lang="en-US" dirty="0" smtClean="0"/>
              <a:t>2534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OROA,%</a:t>
            </a:r>
            <a:r>
              <a:rPr lang="ru-RU" dirty="0" smtClean="0"/>
              <a:t>                        </a:t>
            </a:r>
            <a:r>
              <a:rPr lang="en-US" dirty="0" smtClean="0"/>
              <a:t>33.9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ru-RU" sz="3400" b="1" dirty="0"/>
              <a:t>По крайней мере большая часть российских машиностроительных предприятий «проедает» основные фонды. </a:t>
            </a:r>
            <a:endParaRPr lang="ru-RU" sz="3400" b="1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Следствия высокой стоимости капитала:</a:t>
            </a:r>
          </a:p>
          <a:p>
            <a:pPr lvl="0"/>
            <a:r>
              <a:rPr lang="ru-RU" dirty="0"/>
              <a:t> потеря российскими производителями внутренней товаропроводящей сети. Производитель отрезан от потребителя.</a:t>
            </a:r>
          </a:p>
          <a:p>
            <a:pPr lvl="0"/>
            <a:r>
              <a:rPr lang="ru-RU" dirty="0"/>
              <a:t>С точки зрения </a:t>
            </a:r>
            <a:r>
              <a:rPr lang="ru-RU" dirty="0" smtClean="0"/>
              <a:t>капитала, производство </a:t>
            </a:r>
            <a:r>
              <a:rPr lang="ru-RU" dirty="0"/>
              <a:t>в рублевой зоне проигрывает и зоне евро, и зоне доллара. Предпочтительна конвертация вывод капитала.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i="1" dirty="0" smtClean="0"/>
              <a:t>К </a:t>
            </a:r>
            <a:r>
              <a:rPr lang="ru-RU" b="1" i="1" dirty="0"/>
              <a:t>сожалению, простым снижением стоимости кредита уже не обойтись, поскольку у наших потребителей дела еще хуже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2808312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sz="2000" b="1" dirty="0"/>
              <a:t>Сельское хозяйство</a:t>
            </a:r>
            <a:endParaRPr lang="ru-RU" sz="2000" dirty="0"/>
          </a:p>
          <a:p>
            <a:pPr>
              <a:buNone/>
            </a:pPr>
            <a:r>
              <a:rPr lang="ru-RU" sz="1600" dirty="0"/>
              <a:t>Объективные свойства :</a:t>
            </a:r>
          </a:p>
          <a:p>
            <a:pPr>
              <a:buNone/>
            </a:pPr>
            <a:r>
              <a:rPr lang="ru-RU" sz="1600" dirty="0"/>
              <a:t>1. длинный производственный цикл</a:t>
            </a:r>
          </a:p>
          <a:p>
            <a:pPr>
              <a:buNone/>
            </a:pPr>
            <a:r>
              <a:rPr lang="ru-RU" sz="1600" dirty="0"/>
              <a:t>2 . Сравнительно низкая отдача на основные фонды</a:t>
            </a:r>
          </a:p>
          <a:p>
            <a:pPr lvl="0">
              <a:buNone/>
            </a:pPr>
            <a:r>
              <a:rPr lang="ru-RU" sz="1600" dirty="0"/>
              <a:t>Основные фонды - 30 </a:t>
            </a:r>
            <a:r>
              <a:rPr lang="ru-RU" sz="1600" dirty="0" err="1"/>
              <a:t>млн</a:t>
            </a:r>
            <a:r>
              <a:rPr lang="ru-RU" sz="1600" dirty="0"/>
              <a:t> рублей на 1000 га </a:t>
            </a:r>
            <a:r>
              <a:rPr lang="ru-RU" sz="1600" dirty="0" smtClean="0"/>
              <a:t>    </a:t>
            </a:r>
            <a:r>
              <a:rPr lang="ru-RU" sz="1600" dirty="0"/>
              <a:t>(80% стоимости всей используемой в растениеводстве техники составляют комбайны и тракторы) </a:t>
            </a:r>
          </a:p>
          <a:p>
            <a:pPr lvl="0">
              <a:buNone/>
            </a:pPr>
            <a:r>
              <a:rPr lang="ru-RU" sz="1600" dirty="0"/>
              <a:t>Стоимость валовой продукции – 10-12 </a:t>
            </a:r>
            <a:r>
              <a:rPr lang="ru-RU" sz="1600" dirty="0" err="1"/>
              <a:t>млн</a:t>
            </a:r>
            <a:r>
              <a:rPr lang="ru-RU" sz="1600" dirty="0"/>
              <a:t> рублей</a:t>
            </a:r>
          </a:p>
          <a:p>
            <a:pPr lvl="0"/>
            <a:r>
              <a:rPr lang="ru-RU" sz="1600" b="1" i="1" dirty="0"/>
              <a:t>при 10-летнем сроке амортизации затраты на простое воспроизводство техники составляют не менее четверти от стоимости валовой продукции</a:t>
            </a:r>
            <a:endParaRPr lang="ru-RU" sz="1600" dirty="0"/>
          </a:p>
          <a:p>
            <a:pPr>
              <a:buNone/>
            </a:pPr>
            <a:r>
              <a:rPr lang="ru-RU" sz="1600" dirty="0"/>
              <a:t>Специфика – низкий порог потребления и низкий погектарный спрос.</a:t>
            </a:r>
          </a:p>
          <a:p>
            <a:r>
              <a:rPr lang="ru-RU" sz="1600" dirty="0"/>
              <a:t>В США рынок выкупает 3,48 т/га, по цене $257,39 за тонну. Следовательно, выручка на гектар составляет $895,72. В России погектарный спрос рынка пшеницы скромный 1,78 т/га. По цене $163,43 за тонну пшеницы выручка получается $305,6 на гектар (данные 2010 года).</a:t>
            </a:r>
          </a:p>
          <a:p>
            <a:pPr>
              <a:buNone/>
            </a:pPr>
            <a:r>
              <a:rPr lang="ru-RU" sz="1600" dirty="0" smtClean="0"/>
              <a:t>Потери </a:t>
            </a:r>
            <a:r>
              <a:rPr lang="ru-RU" sz="1600" dirty="0" err="1"/>
              <a:t>агробизнеса</a:t>
            </a:r>
            <a:r>
              <a:rPr lang="ru-RU" sz="1600" dirty="0"/>
              <a:t> за 2008 – 2010 превысили 500 млрд. рублей</a:t>
            </a:r>
          </a:p>
          <a:p>
            <a:pPr>
              <a:buNone/>
            </a:pPr>
            <a:r>
              <a:rPr lang="ru-RU" sz="1600" dirty="0" smtClean="0"/>
              <a:t>           Сегодня </a:t>
            </a:r>
            <a:r>
              <a:rPr lang="ru-RU" sz="1600" dirty="0"/>
              <a:t>ситуация вышла из-под контроля. Задолженность почти  в два раза выше стоимости годовой валовой </a:t>
            </a:r>
            <a:r>
              <a:rPr lang="ru-RU" sz="1600" dirty="0" smtClean="0"/>
              <a:t>продукции. Просроченная </a:t>
            </a:r>
            <a:r>
              <a:rPr lang="ru-RU" sz="1600" dirty="0"/>
              <a:t>– официально 10%, по факту -?</a:t>
            </a:r>
          </a:p>
          <a:p>
            <a:endParaRPr lang="ru-RU" dirty="0"/>
          </a:p>
        </p:txBody>
      </p:sp>
      <p:pic>
        <p:nvPicPr>
          <p:cNvPr id="4" name="Рисунок 3" descr="Цены на зерно (пшеницу, ячмень, рожь) и муку пшеничную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996952"/>
            <a:ext cx="6696744" cy="161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urs_01.10.2000_to_01.10.2013_id_R01235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1640" y="5157192"/>
            <a:ext cx="6624736" cy="12961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63688" y="6453336"/>
            <a:ext cx="35162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Курс доллара США</a:t>
            </a:r>
            <a:endParaRPr lang="ru-RU" sz="1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4509120"/>
            <a:ext cx="3898824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1100" b="1" dirty="0"/>
              <a:t>Цены на зерно (пшеницу, ячмень, рожь) и муку пшеничную</a:t>
            </a:r>
            <a:endParaRPr lang="ru-RU" sz="1100" dirty="0"/>
          </a:p>
          <a:p>
            <a:pPr marL="342900" lvl="0" indent="-342900"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Выход – не только в снижении банковских ставок. </a:t>
            </a:r>
          </a:p>
          <a:p>
            <a:r>
              <a:rPr lang="ru-RU" b="1" dirty="0"/>
              <a:t>Необходимо запустить аналог «программы количественного смягчения»</a:t>
            </a:r>
            <a:endParaRPr lang="ru-RU" dirty="0"/>
          </a:p>
          <a:p>
            <a:r>
              <a:rPr lang="ru-RU" dirty="0"/>
              <a:t>При расчете за зерно, закупаемого государством, часть денег заменить длинными дисконтированными ценными бумагами, принимаемыми по номиналу институтами развития –РСХБ, «</a:t>
            </a:r>
            <a:r>
              <a:rPr lang="ru-RU" dirty="0" err="1"/>
              <a:t>Росагролизинг</a:t>
            </a:r>
            <a:r>
              <a:rPr lang="ru-RU" dirty="0"/>
              <a:t>», которые могут под них получить финансирование и направить его на обновление парка сельхозтехники.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242</Words>
  <Application>Microsoft Office PowerPoint</Application>
  <PresentationFormat>Экран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СЕЛЬСКОЕ ХОЗЯЙСТВО И МАШИНОСТРОЕНИЕ:  БИЗНЕС ИЛИ БЛАГОТВОРИТЕЛЬНОСТЬ? 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</dc:creator>
  <cp:lastModifiedBy>Павел</cp:lastModifiedBy>
  <cp:revision>3</cp:revision>
  <dcterms:created xsi:type="dcterms:W3CDTF">2013-10-03T05:45:31Z</dcterms:created>
  <dcterms:modified xsi:type="dcterms:W3CDTF">2013-10-03T06:08:46Z</dcterms:modified>
</cp:coreProperties>
</file>